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Merriweather Light" panose="020B0604020202020204" charset="0"/>
      <p:regular r:id="rId33"/>
      <p:bold r:id="rId34"/>
      <p:italic r:id="rId35"/>
      <p:boldItalic r:id="rId36"/>
    </p:embeddedFont>
    <p:embeddedFont>
      <p:font typeface="Vidaloka" panose="020B0604020202020204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BCHQ2EeycDsLoZmjzBcrkQy7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2616e9c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b2616e9c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2616e9c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b2616e9c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2616e9c8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b2616e9c8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2616e9c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b2616e9c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25426b6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b25426b6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25426b66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b25426b66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2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title" idx="14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title" idx="15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3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10" name="Google Shape;110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title" idx="2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3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title" idx="2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4" name="Google Shape;134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3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40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40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" name="Google Shape;2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41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4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8" name="Google Shape;28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24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-US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-US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US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-US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US"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-US" sz="1100" b="1" i="0" u="none" strike="noStrike" cap="none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" name="Google Shape;39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26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26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title" idx="2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7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7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28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29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30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727364" y="1039091"/>
            <a:ext cx="7938654" cy="244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800" b="1"/>
              <a:t>Real-Time E-commerce Data Processing and Analysis</a:t>
            </a:r>
            <a:endParaRPr sz="4800"/>
          </a:p>
        </p:txBody>
      </p:sp>
      <p:sp>
        <p:nvSpPr>
          <p:cNvPr id="161" name="Google Shape;161;p1"/>
          <p:cNvSpPr txBox="1">
            <a:spLocks noGrp="1"/>
          </p:cNvSpPr>
          <p:nvPr>
            <p:ph type="subTitle" idx="1"/>
          </p:nvPr>
        </p:nvSpPr>
        <p:spPr>
          <a:xfrm>
            <a:off x="1040000" y="3377099"/>
            <a:ext cx="7064100" cy="9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200" dirty="0"/>
          </a:p>
          <a:p>
            <a:pPr lvl="0"/>
            <a:r>
              <a:rPr lang="en-US" sz="1200" dirty="0" err="1"/>
              <a:t>Nagwa</a:t>
            </a:r>
            <a:r>
              <a:rPr lang="en-US" sz="1200" dirty="0"/>
              <a:t> </a:t>
            </a:r>
            <a:r>
              <a:rPr lang="en-US" sz="1200" dirty="0" err="1"/>
              <a:t>Saad</a:t>
            </a:r>
            <a:r>
              <a:rPr lang="en-US" sz="1200" dirty="0"/>
              <a:t> Abo </a:t>
            </a:r>
            <a:r>
              <a:rPr lang="en-US" sz="1200" dirty="0" err="1"/>
              <a:t>shabaan</a:t>
            </a:r>
            <a:r>
              <a:rPr lang="en-US" sz="1200" dirty="0"/>
              <a:t> </a:t>
            </a:r>
          </a:p>
          <a:p>
            <a:pPr lvl="0"/>
            <a:r>
              <a:rPr lang="en-US" sz="1200" dirty="0"/>
              <a:t>Salma </a:t>
            </a:r>
            <a:r>
              <a:rPr lang="en-US" sz="1200" dirty="0" err="1"/>
              <a:t>Hisham</a:t>
            </a:r>
            <a:r>
              <a:rPr lang="en-US" sz="1200" dirty="0"/>
              <a:t> Mohamed</a:t>
            </a:r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 dirty="0" err="1" smtClean="0"/>
              <a:t>Norhan</a:t>
            </a:r>
            <a:r>
              <a:rPr lang="en-US" sz="1200" dirty="0" smtClean="0"/>
              <a:t> </a:t>
            </a:r>
            <a:r>
              <a:rPr lang="en-US" sz="1200" dirty="0"/>
              <a:t>Mohamed </a:t>
            </a:r>
            <a:r>
              <a:rPr lang="en-US" sz="1200" dirty="0" err="1"/>
              <a:t>Swar</a:t>
            </a:r>
            <a:r>
              <a:rPr lang="en-US" sz="1200" dirty="0"/>
              <a:t> </a:t>
            </a:r>
            <a:endParaRPr dirty="0"/>
          </a:p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 dirty="0"/>
              <a:t/>
            </a:r>
            <a:br>
              <a:rPr lang="en-US" sz="1200" dirty="0"/>
            </a:b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641092" y="1295662"/>
            <a:ext cx="7861815" cy="306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b="1"/>
              <a:t>Simulate Real-time e-commerce transaction data using a real-time data generator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327144" y="449992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Producer and Consumer workflow: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63" name="Google Shape;26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480" y="1301749"/>
            <a:ext cx="6289040" cy="30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/>
          <p:nvPr/>
        </p:nvSpPr>
        <p:spPr>
          <a:xfrm>
            <a:off x="327144" y="449992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Producer workflow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204025" y="922000"/>
            <a:ext cx="8940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Producer to simulate real time E-commerce Data generator.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KafkaMessage={customer_id},{gender},{age},{city},{membership_type},{total_spend},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{items_purchased},{average_rating},{discount_applied},{days_since_last_purchase},{satisfaction_level}"  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900625"/>
            <a:ext cx="7772400" cy="29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/>
          <p:nvPr/>
        </p:nvSpPr>
        <p:spPr>
          <a:xfrm>
            <a:off x="327144" y="449992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Producer workflow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76" name="Google Shape;276;p13"/>
          <p:cNvSpPr txBox="1"/>
          <p:nvPr/>
        </p:nvSpPr>
        <p:spPr>
          <a:xfrm>
            <a:off x="228599" y="1049866"/>
            <a:ext cx="6985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Producer to simulate real time E-commerce Data generator.  </a:t>
            </a:r>
            <a:endParaRPr/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91" y="1557407"/>
            <a:ext cx="7772400" cy="275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/>
        </p:nvSpPr>
        <p:spPr>
          <a:xfrm>
            <a:off x="327144" y="301924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(First Insight)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250944" y="668450"/>
            <a:ext cx="84897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using Kafka topic + Spark Structure Streaming and generate business insights in real time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Avg(Total Spent) and Sum(items_purchased) Group by Membership Type, Age Group, and City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67" y="1293468"/>
            <a:ext cx="6177633" cy="100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767" y="2404533"/>
            <a:ext cx="6177633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>
            <a:off x="327143" y="296104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(First Insight)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327144" y="542325"/>
            <a:ext cx="84897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using Kafka topic + Spark Structure Streaming and generate business insights in real time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Avg(Total Spent) and Sum(items_purchased) Group by Membership Type, Age Group, and City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202267"/>
            <a:ext cx="6993467" cy="121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571750"/>
            <a:ext cx="6993467" cy="2275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/>
          <p:nvPr/>
        </p:nvSpPr>
        <p:spPr>
          <a:xfrm>
            <a:off x="327143" y="296104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(Second Insight)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206234" y="605028"/>
            <a:ext cx="848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using Kafka topic + Spark Structure Streaming and generate business insights in real time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Avg(Total Spent) and Sum(items_purchased) Group by City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20" y="1109133"/>
            <a:ext cx="4228180" cy="363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166" y="1109132"/>
            <a:ext cx="4297191" cy="363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>
            <a:off x="327143" y="296104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(Third Insight)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206233" y="681228"/>
            <a:ext cx="93356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using Kafka topic + Spark Structure Streaming and generate business insights in real time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customers are at risk of not making future purchases based on their  Days Since Last Purchase and Satisfaction Level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638" y="1430867"/>
            <a:ext cx="7772400" cy="323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>
            <a:off x="327142" y="234952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(Third Insight)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206233" y="592791"/>
            <a:ext cx="8489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using Kafka topic + Spark Structure Streaming and generate business insights in real time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customers are at risk </a:t>
            </a:r>
            <a:r>
              <a:rPr lang="en-US"/>
              <a:t>,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making future purchases based on their  Days Since Last Purchase and Satisfaction Level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74" y="1354667"/>
            <a:ext cx="7385966" cy="329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258575" y="1273075"/>
            <a:ext cx="57282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700" b="1">
                <a:solidFill>
                  <a:schemeClr val="accent2"/>
                </a:solidFill>
              </a:rPr>
              <a:t>Anomaly Detection Pipeline:</a:t>
            </a:r>
            <a:r>
              <a:rPr lang="en-US" sz="1900" b="1">
                <a:solidFill>
                  <a:schemeClr val="accent2"/>
                </a:solidFill>
              </a:rPr>
              <a:t/>
            </a:r>
            <a:br>
              <a:rPr lang="en-US" sz="1900" b="1">
                <a:solidFill>
                  <a:schemeClr val="accent2"/>
                </a:solidFill>
              </a:rPr>
            </a:br>
            <a:r>
              <a:rPr lang="en-US" sz="1700">
                <a:solidFill>
                  <a:schemeClr val="accent2"/>
                </a:solidFill>
              </a:rPr>
              <a:t/>
            </a:r>
            <a:br>
              <a:rPr lang="en-US" sz="1700">
                <a:solidFill>
                  <a:schemeClr val="accent2"/>
                </a:solidFill>
              </a:rPr>
            </a:br>
            <a:r>
              <a:rPr lang="en-US" sz="1700">
                <a:solidFill>
                  <a:schemeClr val="accent2"/>
                </a:solidFill>
              </a:rPr>
              <a:t>- Train the </a:t>
            </a:r>
            <a:r>
              <a:rPr lang="en-US" sz="1700" b="1">
                <a:latin typeface="Vidaloka"/>
                <a:ea typeface="Vidaloka"/>
                <a:cs typeface="Vidaloka"/>
                <a:sym typeface="Vidaloka"/>
              </a:rPr>
              <a:t>Isolation Forest on t</a:t>
            </a:r>
            <a:r>
              <a:rPr lang="en-US" sz="1700" b="1"/>
              <a:t>he historical data</a:t>
            </a:r>
            <a:r>
              <a:rPr lang="en-US" sz="1700">
                <a:solidFill>
                  <a:schemeClr val="accent2"/>
                </a:solidFill>
              </a:rPr>
              <a:t>.</a:t>
            </a:r>
            <a:br>
              <a:rPr lang="en-US" sz="1700">
                <a:solidFill>
                  <a:schemeClr val="accent2"/>
                </a:solidFill>
              </a:rPr>
            </a:br>
            <a:r>
              <a:rPr lang="en-US" sz="1700">
                <a:solidFill>
                  <a:schemeClr val="accent2"/>
                </a:solidFill>
              </a:rPr>
              <a:t>- Create the topics.</a:t>
            </a:r>
            <a:br>
              <a:rPr lang="en-US" sz="1700">
                <a:solidFill>
                  <a:schemeClr val="accent2"/>
                </a:solidFill>
              </a:rPr>
            </a:br>
            <a:r>
              <a:rPr lang="en-US" sz="1700">
                <a:solidFill>
                  <a:schemeClr val="accent2"/>
                </a:solidFill>
              </a:rPr>
              <a:t>- Generate test data by Producer</a:t>
            </a:r>
            <a:br>
              <a:rPr lang="en-US" sz="1700">
                <a:solidFill>
                  <a:schemeClr val="accent2"/>
                </a:solidFill>
              </a:rPr>
            </a:br>
            <a:r>
              <a:rPr lang="en-US" sz="1700">
                <a:solidFill>
                  <a:schemeClr val="accent2"/>
                </a:solidFill>
              </a:rPr>
              <a:t>- Outliers Detector by Consumer</a:t>
            </a:r>
            <a:endParaRPr sz="17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/>
              <a:t>Why?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accent2"/>
                </a:solidFill>
              </a:rPr>
              <a:t>- It's an ensemble method based on decision trees and is efficient for detecting outliers.</a:t>
            </a:r>
            <a:endParaRPr sz="17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accent2"/>
                </a:solidFill>
              </a:rPr>
              <a:t>- Can be adapted for streaming data by updating the existing forest as new data points arrive.</a:t>
            </a:r>
            <a:endParaRPr sz="17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700">
              <a:solidFill>
                <a:schemeClr val="accent2"/>
              </a:solidFill>
            </a:endParaRPr>
          </a:p>
        </p:txBody>
      </p:sp>
      <p:sp>
        <p:nvSpPr>
          <p:cNvPr id="321" name="Google Shape;321;p19"/>
          <p:cNvSpPr/>
          <p:nvPr/>
        </p:nvSpPr>
        <p:spPr>
          <a:xfrm>
            <a:off x="327144" y="449992"/>
            <a:ext cx="82478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Train Isolation Forest for detecting anomalies in real-time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251" y="1191799"/>
            <a:ext cx="3670025" cy="204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subTitle" idx="1"/>
          </p:nvPr>
        </p:nvSpPr>
        <p:spPr>
          <a:xfrm>
            <a:off x="1417544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YARN</a:t>
            </a: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subTitle" idx="2"/>
          </p:nvPr>
        </p:nvSpPr>
        <p:spPr>
          <a:xfrm>
            <a:off x="1722344" y="3306722"/>
            <a:ext cx="20154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To efficiently manage resources for complex analytics tasks</a:t>
            </a:r>
            <a:endParaRPr/>
          </a:p>
        </p:txBody>
      </p:sp>
      <p:sp>
        <p:nvSpPr>
          <p:cNvPr id="168" name="Google Shape;168;p2"/>
          <p:cNvSpPr txBox="1">
            <a:spLocks noGrp="1"/>
          </p:cNvSpPr>
          <p:nvPr>
            <p:ph type="subTitle" idx="3"/>
          </p:nvPr>
        </p:nvSpPr>
        <p:spPr>
          <a:xfrm>
            <a:off x="-371008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Hadoop</a:t>
            </a:r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subTitle" idx="4"/>
          </p:nvPr>
        </p:nvSpPr>
        <p:spPr>
          <a:xfrm>
            <a:off x="5667650" y="3306722"/>
            <a:ext cx="20154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For real-time data processing and to analyze customer behavior and predict future buying patterns.</a:t>
            </a: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subTitle" idx="5"/>
          </p:nvPr>
        </p:nvSpPr>
        <p:spPr>
          <a:xfrm>
            <a:off x="3524748" y="2903671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Apache Kafka</a:t>
            </a:r>
            <a:endParaRPr/>
          </a:p>
        </p:txBody>
      </p:sp>
      <p:grpSp>
        <p:nvGrpSpPr>
          <p:cNvPr id="171" name="Google Shape;171;p2"/>
          <p:cNvGrpSpPr/>
          <p:nvPr/>
        </p:nvGrpSpPr>
        <p:grpSpPr>
          <a:xfrm>
            <a:off x="207392" y="1748013"/>
            <a:ext cx="1011000" cy="930000"/>
            <a:chOff x="3173876" y="1739175"/>
            <a:chExt cx="1011000" cy="930000"/>
          </a:xfrm>
        </p:grpSpPr>
        <p:sp>
          <p:nvSpPr>
            <p:cNvPr id="172" name="Google Shape;172;p2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74" name="Google Shape;174;p2"/>
          <p:cNvGrpSpPr/>
          <p:nvPr/>
        </p:nvGrpSpPr>
        <p:grpSpPr>
          <a:xfrm>
            <a:off x="1919744" y="1752050"/>
            <a:ext cx="1011000" cy="930000"/>
            <a:chOff x="3173876" y="1739175"/>
            <a:chExt cx="1011000" cy="930000"/>
          </a:xfrm>
        </p:grpSpPr>
        <p:sp>
          <p:nvSpPr>
            <p:cNvPr id="175" name="Google Shape;175;p2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77" name="Google Shape;177;p2"/>
          <p:cNvGrpSpPr/>
          <p:nvPr/>
        </p:nvGrpSpPr>
        <p:grpSpPr>
          <a:xfrm>
            <a:off x="3874548" y="1748013"/>
            <a:ext cx="1011000" cy="930000"/>
            <a:chOff x="3173876" y="1739175"/>
            <a:chExt cx="1011000" cy="930000"/>
          </a:xfrm>
        </p:grpSpPr>
        <p:sp>
          <p:nvSpPr>
            <p:cNvPr id="178" name="Google Shape;178;p2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80" name="Google Shape;180;p2"/>
          <p:cNvSpPr txBox="1">
            <a:spLocks noGrp="1"/>
          </p:cNvSpPr>
          <p:nvPr>
            <p:ph type="title"/>
          </p:nvPr>
        </p:nvSpPr>
        <p:spPr>
          <a:xfrm>
            <a:off x="1813200" y="540291"/>
            <a:ext cx="551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Tools and Technologies</a:t>
            </a:r>
            <a:endParaRPr/>
          </a:p>
        </p:txBody>
      </p:sp>
      <p:sp>
        <p:nvSpPr>
          <p:cNvPr id="181" name="Google Shape;181;p2"/>
          <p:cNvSpPr txBox="1"/>
          <p:nvPr/>
        </p:nvSpPr>
        <p:spPr>
          <a:xfrm>
            <a:off x="5591451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Apache Spark</a:t>
            </a:r>
            <a:endParaRPr/>
          </a:p>
        </p:txBody>
      </p:sp>
      <p:sp>
        <p:nvSpPr>
          <p:cNvPr id="182" name="Google Shape;182;p2"/>
          <p:cNvSpPr txBox="1"/>
          <p:nvPr/>
        </p:nvSpPr>
        <p:spPr>
          <a:xfrm>
            <a:off x="3600948" y="3306722"/>
            <a:ext cx="20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ingest real-time e-commerce transaction data.</a:t>
            </a:r>
            <a:endParaRPr/>
          </a:p>
        </p:txBody>
      </p:sp>
      <p:grpSp>
        <p:nvGrpSpPr>
          <p:cNvPr id="183" name="Google Shape;183;p2"/>
          <p:cNvGrpSpPr/>
          <p:nvPr/>
        </p:nvGrpSpPr>
        <p:grpSpPr>
          <a:xfrm>
            <a:off x="5941251" y="1752050"/>
            <a:ext cx="1011000" cy="930000"/>
            <a:chOff x="3173876" y="1739175"/>
            <a:chExt cx="1011000" cy="930000"/>
          </a:xfrm>
        </p:grpSpPr>
        <p:sp>
          <p:nvSpPr>
            <p:cNvPr id="184" name="Google Shape;184;p2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86" name="Google Shape;186;p2"/>
          <p:cNvSpPr txBox="1">
            <a:spLocks noGrp="1"/>
          </p:cNvSpPr>
          <p:nvPr>
            <p:ph type="subTitle" idx="4"/>
          </p:nvPr>
        </p:nvSpPr>
        <p:spPr>
          <a:xfrm>
            <a:off x="-51594" y="3401247"/>
            <a:ext cx="20154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 To store and preprocess the large datasets of user logs and transaction data.</a:t>
            </a:r>
            <a:endParaRPr/>
          </a:p>
        </p:txBody>
      </p:sp>
      <p:grpSp>
        <p:nvGrpSpPr>
          <p:cNvPr id="187" name="Google Shape;187;p2"/>
          <p:cNvGrpSpPr/>
          <p:nvPr/>
        </p:nvGrpSpPr>
        <p:grpSpPr>
          <a:xfrm>
            <a:off x="7876469" y="1764550"/>
            <a:ext cx="1011000" cy="930000"/>
            <a:chOff x="3173876" y="1739175"/>
            <a:chExt cx="1011000" cy="930000"/>
          </a:xfrm>
        </p:grpSpPr>
        <p:sp>
          <p:nvSpPr>
            <p:cNvPr id="188" name="Google Shape;188;p2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</a:t>
              </a:r>
              <a:r>
                <a:rPr lang="en-US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5</a:t>
              </a:r>
              <a:endParaRPr sz="35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90" name="Google Shape;190;p2"/>
          <p:cNvSpPr txBox="1"/>
          <p:nvPr/>
        </p:nvSpPr>
        <p:spPr>
          <a:xfrm>
            <a:off x="7335101" y="2904446"/>
            <a:ext cx="2015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</a:pPr>
            <a:r>
              <a:rPr lang="en-US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  Postgresdb </a:t>
            </a:r>
            <a:endParaRPr/>
          </a:p>
        </p:txBody>
      </p:sp>
      <p:sp>
        <p:nvSpPr>
          <p:cNvPr id="191" name="Google Shape;191;p2"/>
          <p:cNvSpPr txBox="1"/>
          <p:nvPr/>
        </p:nvSpPr>
        <p:spPr>
          <a:xfrm>
            <a:off x="7606850" y="3401254"/>
            <a:ext cx="2015400" cy="10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store  the the result of Data analysis and insights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2616e9c81_1_0"/>
          <p:cNvSpPr/>
          <p:nvPr/>
        </p:nvSpPr>
        <p:spPr>
          <a:xfrm>
            <a:off x="327144" y="449992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Predict the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anomalies in real-time:</a:t>
            </a:r>
            <a:endParaRPr/>
          </a:p>
        </p:txBody>
      </p:sp>
      <p:pic>
        <p:nvPicPr>
          <p:cNvPr id="328" name="Google Shape;328;g2b2616e9c8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592"/>
            <a:ext cx="8839198" cy="229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2616e9c81_0_0"/>
          <p:cNvSpPr/>
          <p:nvPr/>
        </p:nvSpPr>
        <p:spPr>
          <a:xfrm>
            <a:off x="69392" y="-64448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Storage layer for  Data Analytics Results 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34" name="Google Shape;334;g2b2616e9c81_0_0"/>
          <p:cNvSpPr txBox="1"/>
          <p:nvPr/>
        </p:nvSpPr>
        <p:spPr>
          <a:xfrm>
            <a:off x="0" y="341763"/>
            <a:ext cx="848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Which customers are at risk ,not making future purchases based on their  Days Since Last Purchase and Satisfaction Level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b2616e9c8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88" y="1086675"/>
            <a:ext cx="8542423" cy="37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2616e9c81_0_8"/>
          <p:cNvSpPr/>
          <p:nvPr/>
        </p:nvSpPr>
        <p:spPr>
          <a:xfrm>
            <a:off x="300792" y="289927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Storage layer for  Data Analytics Results 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41" name="Google Shape;341;g2b2616e9c81_0_8"/>
          <p:cNvSpPr txBox="1"/>
          <p:nvPr/>
        </p:nvSpPr>
        <p:spPr>
          <a:xfrm>
            <a:off x="327150" y="690126"/>
            <a:ext cx="848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Customer  behaviour Analysis  and segmentation based on age Group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g2b2616e9c8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75" y="995650"/>
            <a:ext cx="7707802" cy="3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2616e9c81_0_15"/>
          <p:cNvSpPr/>
          <p:nvPr/>
        </p:nvSpPr>
        <p:spPr>
          <a:xfrm>
            <a:off x="300792" y="289927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Storage layer for  Data Analytics Results 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48" name="Google Shape;348;g2b2616e9c81_0_15"/>
          <p:cNvSpPr txBox="1"/>
          <p:nvPr/>
        </p:nvSpPr>
        <p:spPr>
          <a:xfrm>
            <a:off x="327150" y="690126"/>
            <a:ext cx="848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City Segments Analysis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2b2616e9c8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875" y="1011375"/>
            <a:ext cx="7632625" cy="36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25426b66f_0_0"/>
          <p:cNvSpPr/>
          <p:nvPr/>
        </p:nvSpPr>
        <p:spPr>
          <a:xfrm>
            <a:off x="327144" y="449992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Producer workflow on Kaf</a:t>
            </a: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ka Container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355" name="Google Shape;355;g2b25426b66f_0_0"/>
          <p:cNvSpPr txBox="1"/>
          <p:nvPr/>
        </p:nvSpPr>
        <p:spPr>
          <a:xfrm>
            <a:off x="228599" y="1049866"/>
            <a:ext cx="698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Producer to simulate real time E-commerce Data generator.  </a:t>
            </a:r>
            <a:endParaRPr/>
          </a:p>
        </p:txBody>
      </p:sp>
      <p:pic>
        <p:nvPicPr>
          <p:cNvPr id="356" name="Google Shape;356;g2b25426b66f_0_0"/>
          <p:cNvPicPr preferRelativeResize="0"/>
          <p:nvPr/>
        </p:nvPicPr>
        <p:blipFill rotWithShape="1">
          <a:blip r:embed="rId3">
            <a:alphaModFix/>
          </a:blip>
          <a:srcRect t="48226" r="25722" b="-1159"/>
          <a:stretch/>
        </p:blipFill>
        <p:spPr>
          <a:xfrm>
            <a:off x="701725" y="1593625"/>
            <a:ext cx="7619299" cy="30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25426b66f_0_7"/>
          <p:cNvSpPr/>
          <p:nvPr/>
        </p:nvSpPr>
        <p:spPr>
          <a:xfrm>
            <a:off x="327142" y="234952"/>
            <a:ext cx="82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Consumer  workflow </a:t>
            </a:r>
            <a:r>
              <a:rPr lang="en-US" sz="2000" b="1">
                <a:latin typeface="Vidaloka"/>
                <a:ea typeface="Vidaloka"/>
                <a:cs typeface="Vidaloka"/>
                <a:sym typeface="Vidaloka"/>
              </a:rPr>
              <a:t> + YARN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362" name="Google Shape;362;g2b25426b66f_0_7"/>
          <p:cNvPicPr preferRelativeResize="0"/>
          <p:nvPr/>
        </p:nvPicPr>
        <p:blipFill rotWithShape="1">
          <a:blip r:embed="rId3">
            <a:alphaModFix/>
          </a:blip>
          <a:srcRect l="3202" t="60651" r="39619"/>
          <a:stretch/>
        </p:blipFill>
        <p:spPr>
          <a:xfrm>
            <a:off x="595050" y="1512575"/>
            <a:ext cx="7712102" cy="29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 txBox="1">
            <a:spLocks noGrp="1"/>
          </p:cNvSpPr>
          <p:nvPr>
            <p:ph type="title"/>
          </p:nvPr>
        </p:nvSpPr>
        <p:spPr>
          <a:xfrm>
            <a:off x="2650890" y="1920870"/>
            <a:ext cx="3842220" cy="130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"/>
          <p:cNvSpPr txBox="1">
            <a:spLocks noGrp="1"/>
          </p:cNvSpPr>
          <p:nvPr>
            <p:ph type="title"/>
          </p:nvPr>
        </p:nvSpPr>
        <p:spPr>
          <a:xfrm>
            <a:off x="1918712" y="1508387"/>
            <a:ext cx="5306575" cy="212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800"/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283735" y="445025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/>
              <a:t>Q1: Can we segment customers based on their demographic information and shopping behaviors</a:t>
            </a:r>
            <a:br>
              <a:rPr lang="en-US" sz="2000" b="1"/>
            </a:br>
            <a:endParaRPr sz="2000" b="1"/>
          </a:p>
        </p:txBody>
      </p:sp>
      <p:sp>
        <p:nvSpPr>
          <p:cNvPr id="202" name="Google Shape;202;p4"/>
          <p:cNvSpPr txBox="1"/>
          <p:nvPr/>
        </p:nvSpPr>
        <p:spPr>
          <a:xfrm>
            <a:off x="283734" y="1338643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1600" b="1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- Customer Segmentation based on 'City', and 'Item Purchased'</a:t>
            </a:r>
            <a:endParaRPr/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5071" y="1923885"/>
            <a:ext cx="5249008" cy="236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283735" y="445025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/>
              <a:t>Q1: Can we segment customers based on their demographic information and shopping behaviors</a:t>
            </a:r>
            <a:br>
              <a:rPr lang="en-US" sz="2000" b="1"/>
            </a:br>
            <a:endParaRPr sz="2000" b="1"/>
          </a:p>
        </p:txBody>
      </p:sp>
      <p:sp>
        <p:nvSpPr>
          <p:cNvPr id="209" name="Google Shape;209;p5"/>
          <p:cNvSpPr txBox="1"/>
          <p:nvPr/>
        </p:nvSpPr>
        <p:spPr>
          <a:xfrm>
            <a:off x="283734" y="1338643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1600" b="1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- Customer Segmentation based on 'Membership', 'City', and 'Item Purchased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endParaRPr sz="1600" b="1" i="0" u="none" strike="noStrike" cap="none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277" y="1923885"/>
            <a:ext cx="5097141" cy="271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283735" y="445025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/>
              <a:t>Q1: Can we segment customers based on their demographic information and shopping behaviors</a:t>
            </a:r>
            <a:br>
              <a:rPr lang="en-US" sz="2000" b="1"/>
            </a:br>
            <a:endParaRPr sz="2000" b="1"/>
          </a:p>
        </p:txBody>
      </p:sp>
      <p:sp>
        <p:nvSpPr>
          <p:cNvPr id="216" name="Google Shape;216;p6"/>
          <p:cNvSpPr txBox="1"/>
          <p:nvPr/>
        </p:nvSpPr>
        <p:spPr>
          <a:xfrm>
            <a:off x="283734" y="1338643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1600" b="1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- Customer Segmentation based on their 'Membership Type', 'Total Spend', and 'Items Purchased' Using K-means.</a:t>
            </a:r>
            <a:endParaRPr/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261" y="2176341"/>
            <a:ext cx="2829066" cy="206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8985" y="2037057"/>
            <a:ext cx="2482391" cy="234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title"/>
          </p:nvPr>
        </p:nvSpPr>
        <p:spPr>
          <a:xfrm>
            <a:off x="283735" y="445025"/>
            <a:ext cx="7391683" cy="9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b="1"/>
              <a:t>Q2 : Which customers are at risk of not making future purchases based on their Days Since Last Purchase and Satisfaction Level</a:t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386080" y="1616919"/>
            <a:ext cx="76708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• The result provides a list of customers who have not made a purchase within the duration ranges from </a:t>
            </a:r>
            <a:r>
              <a:rPr lang="en-US" sz="1400" b="0" i="0" u="none" strike="noStrike" cap="none">
                <a:solidFill>
                  <a:srgbClr val="C00000"/>
                </a:solidFill>
                <a:latin typeface="Vidaloka"/>
                <a:ea typeface="Vidaloka"/>
                <a:cs typeface="Vidaloka"/>
                <a:sym typeface="Vidaloka"/>
              </a:rPr>
              <a:t>32 to 55 days</a:t>
            </a:r>
            <a:r>
              <a:rPr lang="en-US" sz="1400" b="0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 and have expressed dissatisfaction.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• The identified at-risk customers are primarily from the Bronze and Silver membership types.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• Indicates that customers with lower-tier memberships might be more prone to dissatisfaction.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Pre-processing steps:</a:t>
            </a:r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title" idx="4294967295"/>
          </p:nvPr>
        </p:nvSpPr>
        <p:spPr>
          <a:xfrm>
            <a:off x="2916310" y="1484583"/>
            <a:ext cx="3588399" cy="49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000" b="1">
                <a:solidFill>
                  <a:schemeClr val="accent2"/>
                </a:solidFill>
              </a:rPr>
              <a:t>Drop Nulls and Customer IDs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title" idx="4294967295"/>
          </p:nvPr>
        </p:nvSpPr>
        <p:spPr>
          <a:xfrm>
            <a:off x="2916309" y="3789237"/>
            <a:ext cx="3103490" cy="42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000" b="1">
                <a:solidFill>
                  <a:schemeClr val="accent2"/>
                </a:solidFill>
              </a:rPr>
              <a:t>Standardization</a:t>
            </a:r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title" idx="4294967295"/>
          </p:nvPr>
        </p:nvSpPr>
        <p:spPr>
          <a:xfrm>
            <a:off x="2916310" y="2283432"/>
            <a:ext cx="3588399" cy="51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000" b="1">
                <a:solidFill>
                  <a:schemeClr val="accent2"/>
                </a:solidFill>
              </a:rPr>
              <a:t>Encode Categorical Columns</a:t>
            </a:r>
            <a:endParaRPr/>
          </a:p>
        </p:txBody>
      </p:sp>
      <p:sp>
        <p:nvSpPr>
          <p:cNvPr id="234" name="Google Shape;234;p8"/>
          <p:cNvSpPr txBox="1">
            <a:spLocks noGrp="1"/>
          </p:cNvSpPr>
          <p:nvPr>
            <p:ph type="title" idx="4294967295"/>
          </p:nvPr>
        </p:nvSpPr>
        <p:spPr>
          <a:xfrm>
            <a:off x="906836" y="2577306"/>
            <a:ext cx="12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>
                <a:solidFill>
                  <a:schemeClr val="accent2"/>
                </a:solidFill>
              </a:rPr>
              <a:t>Pipeline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235" name="Google Shape;235;p8"/>
          <p:cNvCxnSpPr>
            <a:endCxn id="236" idx="1"/>
          </p:cNvCxnSpPr>
          <p:nvPr/>
        </p:nvCxnSpPr>
        <p:spPr>
          <a:xfrm>
            <a:off x="2364311" y="2523826"/>
            <a:ext cx="552000" cy="6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8"/>
          <p:cNvSpPr/>
          <p:nvPr/>
        </p:nvSpPr>
        <p:spPr>
          <a:xfrm>
            <a:off x="2916311" y="1464746"/>
            <a:ext cx="3588300" cy="532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2916311" y="2234502"/>
            <a:ext cx="3588398" cy="5798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2916310" y="3740728"/>
            <a:ext cx="3588399" cy="54566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8"/>
          <p:cNvCxnSpPr>
            <a:stCxn id="230" idx="0"/>
            <a:endCxn id="237" idx="1"/>
          </p:cNvCxnSpPr>
          <p:nvPr/>
        </p:nvCxnSpPr>
        <p:spPr>
          <a:xfrm rot="-5400000">
            <a:off x="1862036" y="1419456"/>
            <a:ext cx="7428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8"/>
          <p:cNvCxnSpPr>
            <a:stCxn id="230" idx="2"/>
            <a:endCxn id="238" idx="1"/>
          </p:cNvCxnSpPr>
          <p:nvPr/>
        </p:nvCxnSpPr>
        <p:spPr>
          <a:xfrm rot="-5400000" flipH="1">
            <a:off x="1839686" y="2937006"/>
            <a:ext cx="787500" cy="1365900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8"/>
          <p:cNvSpPr txBox="1"/>
          <p:nvPr/>
        </p:nvSpPr>
        <p:spPr>
          <a:xfrm>
            <a:off x="2902456" y="2955378"/>
            <a:ext cx="3588399" cy="51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Vidaloka"/>
                <a:ea typeface="Vidaloka"/>
                <a:cs typeface="Vidaloka"/>
                <a:sym typeface="Vidaloka"/>
              </a:rPr>
              <a:t>Vector Assembler</a:t>
            </a:r>
            <a:endParaRPr/>
          </a:p>
        </p:txBody>
      </p:sp>
      <p:cxnSp>
        <p:nvCxnSpPr>
          <p:cNvPr id="242" name="Google Shape;242;p8"/>
          <p:cNvCxnSpPr>
            <a:endCxn id="243" idx="1"/>
          </p:cNvCxnSpPr>
          <p:nvPr/>
        </p:nvCxnSpPr>
        <p:spPr>
          <a:xfrm>
            <a:off x="2350457" y="3195772"/>
            <a:ext cx="552000" cy="6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8"/>
          <p:cNvSpPr/>
          <p:nvPr/>
        </p:nvSpPr>
        <p:spPr>
          <a:xfrm>
            <a:off x="2902457" y="2906448"/>
            <a:ext cx="3588398" cy="57984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713225" y="4557701"/>
            <a:ext cx="7149583" cy="19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Vidaloka"/>
                <a:ea typeface="Vidaloka"/>
                <a:cs typeface="Vidaloka"/>
                <a:sym typeface="Vidaloka"/>
              </a:rPr>
              <a:t>Then we saved the pipeline in the ‘Preprocessing Pipeline’ folder to use in streaming.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327145" y="1450864"/>
            <a:ext cx="5728216" cy="299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 b="1">
                <a:solidFill>
                  <a:schemeClr val="accent2"/>
                </a:solidFill>
              </a:rPr>
              <a:t>Model Pipeline Initialization:</a:t>
            </a:r>
            <a:r>
              <a:rPr lang="en-US" sz="2000" b="1">
                <a:solidFill>
                  <a:schemeClr val="accent2"/>
                </a:solidFill>
              </a:rPr>
              <a:t/>
            </a:r>
            <a:br>
              <a:rPr lang="en-US" sz="2000" b="1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/>
            </a:r>
            <a:br>
              <a:rPr lang="en-US" sz="1800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>- Create the logistic regression classifier.</a:t>
            </a:r>
            <a:br>
              <a:rPr lang="en-US" sz="1800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>- Build the pipeline model that uses all feature engineering steps and the model.</a:t>
            </a:r>
            <a:br>
              <a:rPr lang="en-US" sz="1800">
                <a:solidFill>
                  <a:schemeClr val="accent2"/>
                </a:solidFill>
              </a:rPr>
            </a:br>
            <a:r>
              <a:rPr lang="en-US" sz="1800">
                <a:solidFill>
                  <a:schemeClr val="accent2"/>
                </a:solidFill>
              </a:rPr>
              <a:t>- Train the pipeline model using the training dataset.</a:t>
            </a:r>
            <a:br>
              <a:rPr lang="en-US" sz="1800">
                <a:solidFill>
                  <a:schemeClr val="accent2"/>
                </a:solidFill>
              </a:rPr>
            </a:br>
            <a:endParaRPr sz="1800">
              <a:solidFill>
                <a:schemeClr val="accent2"/>
              </a:solidFill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361" y="1323093"/>
            <a:ext cx="2672080" cy="26071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/>
          <p:nvPr/>
        </p:nvSpPr>
        <p:spPr>
          <a:xfrm>
            <a:off x="664250" y="4590664"/>
            <a:ext cx="32191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Vidaloka"/>
                <a:ea typeface="Vidaloka"/>
                <a:cs typeface="Vidaloka"/>
                <a:sym typeface="Vidaloka"/>
              </a:rPr>
              <a:t>Data seems to be a little bit perfect :D </a:t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327144" y="449992"/>
            <a:ext cx="82478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Logistic Regression for customer’s Satisfaction Level prediction based on their demographic and purchase history data</a:t>
            </a:r>
            <a:endParaRPr sz="2000" b="1" i="0" u="none" strike="noStrike" cap="non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On-screen Show (16:9)</PresentationFormat>
  <Paragraphs>87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Open Sans</vt:lpstr>
      <vt:lpstr>Merriweather Light</vt:lpstr>
      <vt:lpstr>Vidaloka</vt:lpstr>
      <vt:lpstr>Montserrat</vt:lpstr>
      <vt:lpstr>Minimalist Business Slides XL by Slidesgo</vt:lpstr>
      <vt:lpstr>Real-Time E-commerce Data Processing and Analysis</vt:lpstr>
      <vt:lpstr>Tools and Technologies</vt:lpstr>
      <vt:lpstr>Exploratory Data Analysis (EDA)</vt:lpstr>
      <vt:lpstr>Q1: Can we segment customers based on their demographic information and shopping behaviors </vt:lpstr>
      <vt:lpstr>Q1: Can we segment customers based on their demographic information and shopping behaviors </vt:lpstr>
      <vt:lpstr>Q1: Can we segment customers based on their demographic information and shopping behaviors </vt:lpstr>
      <vt:lpstr>Q2 : Which customers are at risk of not making future purchases based on their Days Since Last Purchase and Satisfaction Level</vt:lpstr>
      <vt:lpstr>Pre-processing steps:</vt:lpstr>
      <vt:lpstr>Model Pipeline Initialization:  - Create the logistic regression classifier. - Build the pipeline model that uses all feature engineering steps and the model. - Train the pipeline model using the training dataset. </vt:lpstr>
      <vt:lpstr>Simulate Real-time e-commerce transaction data using a real-time data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 Pipeline:  - Train the Isolation Forest on the historical data. - Create the topics. - Generate test data by Producer - Outliers Detector by Consumer Why? - It's an ensemble method based on decision trees and is efficient for detecting outliers. - Can be adapted for streaming data by updating the existing forest as new data points arrive.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E-commerce Data Processing and Analysis</dc:title>
  <dc:creator>Salma</dc:creator>
  <cp:lastModifiedBy>CRIZMA MEGA STORE</cp:lastModifiedBy>
  <cp:revision>2</cp:revision>
  <dcterms:modified xsi:type="dcterms:W3CDTF">2024-01-24T22:33:22Z</dcterms:modified>
</cp:coreProperties>
</file>